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1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y Ohira" userId="6ec7401cc180218c" providerId="LiveId" clId="{505807A3-7877-4CB9-BA0E-4C08F2F3E28C}"/>
    <pc:docChg chg="delSld modSld">
      <pc:chgData name="Harry Ohira" userId="6ec7401cc180218c" providerId="LiveId" clId="{505807A3-7877-4CB9-BA0E-4C08F2F3E28C}" dt="2025-11-15T08:40:09.331" v="65" actId="1036"/>
      <pc:docMkLst>
        <pc:docMk/>
      </pc:docMkLst>
      <pc:sldChg chg="modSp mod">
        <pc:chgData name="Harry Ohira" userId="6ec7401cc180218c" providerId="LiveId" clId="{505807A3-7877-4CB9-BA0E-4C08F2F3E28C}" dt="2025-11-15T08:40:09.331" v="65" actId="1036"/>
        <pc:sldMkLst>
          <pc:docMk/>
          <pc:sldMk cId="494632482" sldId="257"/>
        </pc:sldMkLst>
        <pc:spChg chg="mod">
          <ac:chgData name="Harry Ohira" userId="6ec7401cc180218c" providerId="LiveId" clId="{505807A3-7877-4CB9-BA0E-4C08F2F3E28C}" dt="2025-11-15T08:39:05.454" v="7" actId="1035"/>
          <ac:spMkLst>
            <pc:docMk/>
            <pc:sldMk cId="494632482" sldId="257"/>
            <ac:spMk id="4" creationId="{7A315E0C-3B1E-9209-4D04-9D0E4197686A}"/>
          </ac:spMkLst>
        </pc:spChg>
        <pc:spChg chg="mod">
          <ac:chgData name="Harry Ohira" userId="6ec7401cc180218c" providerId="LiveId" clId="{505807A3-7877-4CB9-BA0E-4C08F2F3E28C}" dt="2025-11-15T08:39:20.494" v="48" actId="1076"/>
          <ac:spMkLst>
            <pc:docMk/>
            <pc:sldMk cId="494632482" sldId="257"/>
            <ac:spMk id="10" creationId="{6CDF1FAE-40EC-DD3B-2AF4-A5831A5F8651}"/>
          </ac:spMkLst>
        </pc:spChg>
        <pc:spChg chg="mod">
          <ac:chgData name="Harry Ohira" userId="6ec7401cc180218c" providerId="LiveId" clId="{505807A3-7877-4CB9-BA0E-4C08F2F3E28C}" dt="2025-11-15T08:40:09.331" v="65" actId="1036"/>
          <ac:spMkLst>
            <pc:docMk/>
            <pc:sldMk cId="494632482" sldId="257"/>
            <ac:spMk id="21" creationId="{EF570F9A-A06E-8D3B-74CD-A0BC47CA7B50}"/>
          </ac:spMkLst>
        </pc:spChg>
        <pc:picChg chg="mod">
          <ac:chgData name="Harry Ohira" userId="6ec7401cc180218c" providerId="LiveId" clId="{505807A3-7877-4CB9-BA0E-4C08F2F3E28C}" dt="2025-11-15T08:40:01.297" v="49" actId="1440"/>
          <ac:picMkLst>
            <pc:docMk/>
            <pc:sldMk cId="494632482" sldId="257"/>
            <ac:picMk id="7" creationId="{C67AB4F8-29BF-4E29-C011-4088A000DDD0}"/>
          </ac:picMkLst>
        </pc:picChg>
      </pc:sldChg>
      <pc:sldChg chg="del">
        <pc:chgData name="Harry Ohira" userId="6ec7401cc180218c" providerId="LiveId" clId="{505807A3-7877-4CB9-BA0E-4C08F2F3E28C}" dt="2025-11-15T08:38:57.374" v="0" actId="47"/>
        <pc:sldMkLst>
          <pc:docMk/>
          <pc:sldMk cId="3709839136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7DCFC-0AAB-4B5A-B1DD-40E3FE6BCD4F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B9B64-3F8D-4CBE-8BC4-A204E3E42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97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3138" y="1243013"/>
            <a:ext cx="2320925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B9B64-3F8D-4CBE-8BC4-A204E3E42CE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0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826680" y="3447519"/>
            <a:ext cx="5204640" cy="2377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625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6047" y="6287008"/>
            <a:ext cx="3825907" cy="1790958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425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416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98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29818" y="3447519"/>
            <a:ext cx="5205222" cy="2377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625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047" y="6286894"/>
            <a:ext cx="3825907" cy="1827341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425">
                <a:solidFill>
                  <a:schemeClr val="tx1"/>
                </a:solidFill>
              </a:defRPr>
            </a:lvl1pPr>
            <a:lvl2pPr marL="34290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56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680" y="3810508"/>
            <a:ext cx="2466017" cy="44806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5303" y="3810508"/>
            <a:ext cx="2467887" cy="44806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33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679" y="3341627"/>
            <a:ext cx="2466018" cy="101701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679" y="4540250"/>
            <a:ext cx="2466018" cy="37508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5303" y="4540250"/>
            <a:ext cx="2467887" cy="375089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65303" y="3341627"/>
            <a:ext cx="2467887" cy="101701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56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427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80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3429000" cy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480527" y="3241087"/>
            <a:ext cx="2467946" cy="1648829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575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045" y="1162304"/>
            <a:ext cx="2708910" cy="7581392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24" y="5127659"/>
            <a:ext cx="2134553" cy="3169163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80527" y="9007856"/>
            <a:ext cx="2854799" cy="46228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26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3428999" cy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480060" y="3241085"/>
            <a:ext cx="2468880" cy="1651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575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29000" y="-60915"/>
            <a:ext cx="3432430" cy="9906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24" y="5127661"/>
            <a:ext cx="2134553" cy="3169165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80060" y="9007856"/>
            <a:ext cx="2852928" cy="46228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338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639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67375" y="1353820"/>
            <a:ext cx="790475" cy="719836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4534" y="1353820"/>
            <a:ext cx="3537131" cy="719836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65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2666520"/>
            <a:ext cx="2777490" cy="106351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" y="3730038"/>
            <a:ext cx="2777490" cy="474754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97580" y="2666520"/>
            <a:ext cx="2777490" cy="106351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7580" y="3730038"/>
            <a:ext cx="2777490" cy="474754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88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04534" y="1393444"/>
            <a:ext cx="4453316" cy="171704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4534" y="3810510"/>
            <a:ext cx="4453316" cy="4480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4207" y="9011623"/>
            <a:ext cx="1548983" cy="467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BAD3D00-92E2-4858-B084-F4B31AFF1805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6679" y="9007856"/>
            <a:ext cx="3417498" cy="462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80084" y="8981440"/>
            <a:ext cx="274320" cy="52832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fld id="{2F339603-0704-44E5-8321-45C53E3171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724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kumimoji="1" sz="195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5838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16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ocs.google.com/forms/d/e/1FAIpQLSdpfqtSTT42z-f5z3JFi6SfQ67jFLrWi092s7TKbdna1FoN9Q/viewform?usp=sf_link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C67AB4F8-29BF-4E29-C011-4088A000DDD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2970"/>
            <a:ext cx="6858000" cy="4846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テキスト プレースホルダー 2">
            <a:extLst>
              <a:ext uri="{FF2B5EF4-FFF2-40B4-BE49-F238E27FC236}">
                <a16:creationId xmlns:a16="http://schemas.microsoft.com/office/drawing/2014/main" id="{EF570F9A-A06E-8D3B-74CD-A0BC47CA7B50}"/>
              </a:ext>
            </a:extLst>
          </p:cNvPr>
          <p:cNvSpPr txBox="1">
            <a:spLocks/>
          </p:cNvSpPr>
          <p:nvPr/>
        </p:nvSpPr>
        <p:spPr>
          <a:xfrm>
            <a:off x="148503" y="6320631"/>
            <a:ext cx="6611805" cy="2948405"/>
          </a:xfrm>
          <a:prstGeom prst="rect">
            <a:avLst/>
          </a:prstGeom>
          <a:noFill/>
        </p:spPr>
        <p:txBody>
          <a:bodyPr vert="horz" lIns="74295" tIns="37148" rIns="74295" bIns="37148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kumimoji="1" sz="15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5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35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申し込み条件：小山市在住の小学生以上</a:t>
            </a:r>
            <a:endParaRPr lang="en-US" altLang="ja-JP" sz="1600" b="1" dirty="0">
              <a:solidFill>
                <a:schemeClr val="tx1"/>
              </a:solidFill>
              <a:latin typeface="UD デジタル 教科書体 N-R" panose="02020400000000000000" pitchFamily="17" charset="-128"/>
              <a:ea typeface="UD デジタル 教科書体 N-R" panose="02020400000000000000" pitchFamily="17" charset="-128"/>
            </a:endParaRPr>
          </a:p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定員： 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20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名　（先着）</a:t>
            </a:r>
            <a:endParaRPr lang="en-US" altLang="ja-JP" sz="1600" b="1" dirty="0">
              <a:solidFill>
                <a:schemeClr val="tx1"/>
              </a:solidFill>
              <a:latin typeface="UD デジタル 教科書体 N-R" panose="02020400000000000000" pitchFamily="17" charset="-128"/>
              <a:ea typeface="UD デジタル 教科書体 N-R" panose="02020400000000000000" pitchFamily="17" charset="-128"/>
            </a:endParaRPr>
          </a:p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TW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集合場所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：小山市</a:t>
            </a:r>
            <a:r>
              <a:rPr lang="zh-TW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中央公民館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（</a:t>
            </a:r>
            <a:r>
              <a:rPr lang="zh-CN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小山市中央町</a:t>
            </a:r>
            <a:r>
              <a:rPr lang="en-US" altLang="zh-CN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1-1-1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） </a:t>
            </a:r>
            <a:r>
              <a:rPr lang="zh-TW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第</a:t>
            </a:r>
            <a:r>
              <a:rPr lang="en-US" altLang="zh-TW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2</a:t>
            </a:r>
            <a:r>
              <a:rPr lang="zh-TW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研修室</a:t>
            </a:r>
          </a:p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集合日時：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2025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年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12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月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20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日 午前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10:00</a:t>
            </a:r>
          </a:p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ja-JP" altLang="en-US" sz="1600" b="1" cap="none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申し込み方法</a:t>
            </a:r>
            <a:endParaRPr lang="en-US" altLang="ja-JP" sz="1600" b="1" cap="none" dirty="0">
              <a:solidFill>
                <a:schemeClr val="tx1"/>
              </a:solidFill>
              <a:latin typeface="UD デジタル 教科書体 N-R" panose="02020400000000000000" pitchFamily="17" charset="-128"/>
              <a:ea typeface="UD デジタル 教科書体 N-R" panose="02020400000000000000" pitchFamily="17" charset="-128"/>
            </a:endParaRPr>
          </a:p>
          <a:p>
            <a:r>
              <a:rPr lang="ja-JP" altLang="en-US" sz="1600" b="1" cap="none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　　小山市国際交流協会の</a:t>
            </a:r>
            <a:r>
              <a:rPr lang="en-US" altLang="ja-JP" sz="1600" b="1" cap="none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Web</a:t>
            </a:r>
            <a:r>
              <a:rPr lang="ja-JP" altLang="en-US" sz="1600" b="1" cap="none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フォーム</a:t>
            </a:r>
            <a:endParaRPr lang="en-US" altLang="ja-JP" sz="1600" b="1" cap="none" dirty="0">
              <a:solidFill>
                <a:schemeClr val="tx1"/>
              </a:solidFill>
              <a:latin typeface="UD デジタル 教科書体 N-R" panose="02020400000000000000" pitchFamily="17" charset="-128"/>
              <a:ea typeface="UD デジタル 教科書体 N-R" panose="02020400000000000000" pitchFamily="17" charset="-128"/>
            </a:endParaRPr>
          </a:p>
          <a:p>
            <a:r>
              <a:rPr lang="ja-JP" altLang="en-US" sz="1600" b="1" cap="none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　　またはメール </a:t>
            </a:r>
            <a:r>
              <a:rPr lang="en-US" altLang="ja-JP" sz="1600" b="1" cap="none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oyama6iea@tvoyama.ne.jp</a:t>
            </a:r>
          </a:p>
          <a:p>
            <a:pPr marL="228600" indent="-228600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申込しめきり： 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2025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年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12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月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10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日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(</a:t>
            </a:r>
            <a:r>
              <a:rPr lang="ja-JP" altLang="en-US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水</a:t>
            </a:r>
            <a:r>
              <a:rPr lang="en-US" altLang="ja-JP" sz="1600" b="1" dirty="0">
                <a:solidFill>
                  <a:schemeClr val="tx1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)</a:t>
            </a:r>
            <a:endParaRPr lang="zh-TW" altLang="en-US" sz="1600" b="1" dirty="0">
              <a:solidFill>
                <a:schemeClr val="tx1"/>
              </a:solidFill>
              <a:latin typeface="UD デジタル 教科書体 N-R" panose="02020400000000000000" pitchFamily="17" charset="-128"/>
              <a:ea typeface="UD デジタル 教科書体 N-R" panose="02020400000000000000" pitchFamily="17" charset="-128"/>
            </a:endParaRPr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DDB37D4D-09C7-CCE1-0E24-F9D4FDC179A3}"/>
              </a:ext>
            </a:extLst>
          </p:cNvPr>
          <p:cNvSpPr txBox="1">
            <a:spLocks/>
          </p:cNvSpPr>
          <p:nvPr/>
        </p:nvSpPr>
        <p:spPr>
          <a:xfrm>
            <a:off x="1113692" y="3807704"/>
            <a:ext cx="4630616" cy="577595"/>
          </a:xfrm>
          <a:prstGeom prst="rect">
            <a:avLst/>
          </a:prstGeom>
        </p:spPr>
        <p:txBody>
          <a:bodyPr vert="horz" wrap="square" lIns="74295" tIns="37148" rIns="74295" bIns="37148" rtlCol="0" anchor="ctr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kumimoji="1" sz="15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5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35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とき：  </a:t>
            </a:r>
            <a:r>
              <a:rPr lang="en-US" altLang="ja-JP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2025</a:t>
            </a:r>
            <a:r>
              <a:rPr lang="ja-JP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年</a:t>
            </a:r>
            <a:r>
              <a:rPr lang="en-US" altLang="ja-JP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12</a:t>
            </a:r>
            <a:r>
              <a:rPr lang="ja-JP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月</a:t>
            </a:r>
            <a:r>
              <a:rPr lang="en-US" altLang="ja-JP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20</a:t>
            </a:r>
            <a:r>
              <a:rPr lang="ja-JP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日（土）</a:t>
            </a:r>
            <a:r>
              <a:rPr lang="en-US" altLang="ja-JP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10</a:t>
            </a:r>
            <a:r>
              <a:rPr lang="ja-JP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：</a:t>
            </a:r>
            <a:r>
              <a:rPr lang="en-US" altLang="ja-JP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00</a:t>
            </a:r>
            <a:r>
              <a:rPr lang="ja-JP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～</a:t>
            </a:r>
            <a:r>
              <a:rPr lang="en-US" altLang="ja-JP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12</a:t>
            </a:r>
            <a:r>
              <a:rPr lang="ja-JP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：</a:t>
            </a:r>
            <a:r>
              <a:rPr lang="en-US" altLang="ja-JP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00</a:t>
            </a:r>
            <a:br>
              <a:rPr lang="en-US" altLang="ja-JP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</a:br>
            <a:r>
              <a:rPr lang="ja-JP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場所：</a:t>
            </a:r>
            <a:r>
              <a:rPr lang="zh-TW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小山市中央公民館第</a:t>
            </a:r>
            <a:r>
              <a:rPr lang="en-US" altLang="zh-TW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2</a:t>
            </a:r>
            <a:r>
              <a:rPr lang="zh-TW" altLang="en-US" sz="1800" b="1" dirty="0">
                <a:solidFill>
                  <a:schemeClr val="tx1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研修室</a:t>
            </a:r>
            <a:endParaRPr lang="en-US" altLang="ja-JP" sz="1800" b="1" dirty="0">
              <a:solidFill>
                <a:schemeClr val="tx1"/>
              </a:solidFill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5FB5E4C-8CBB-F6A2-73A9-4D1D6E01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85" y="2149857"/>
            <a:ext cx="6411430" cy="901070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ja-JP" altLang="en-US" sz="4400" b="1" dirty="0">
                <a:solidFill>
                  <a:schemeClr val="tx1"/>
                </a:solidFill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外国文化体験　　</a:t>
            </a:r>
            <a:r>
              <a:rPr lang="ja-JP" altLang="en-US" sz="7200" dirty="0">
                <a:solidFill>
                  <a:schemeClr val="tx1"/>
                </a:solidFill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br>
              <a:rPr lang="en-US" altLang="ja-JP" sz="7200" dirty="0">
                <a:solidFill>
                  <a:schemeClr val="tx1"/>
                </a:solidFill>
                <a:latin typeface="HG正楷書体-PRO" panose="03000600000000000000" pitchFamily="66" charset="-128"/>
                <a:ea typeface="HG正楷書体-PRO" panose="03000600000000000000" pitchFamily="66" charset="-128"/>
              </a:rPr>
            </a:br>
            <a:r>
              <a:rPr lang="ja-JP" altLang="en-US" sz="4800" dirty="0">
                <a:solidFill>
                  <a:schemeClr val="tx1"/>
                </a:solidFill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中国茶をたしなんでみませんか？</a:t>
            </a:r>
            <a:endParaRPr lang="ja-JP" altLang="en-US" sz="7200" dirty="0">
              <a:solidFill>
                <a:schemeClr val="tx1"/>
              </a:solidFill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99C8767-B503-28B1-1C59-1BF40D751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6350" y="378980"/>
            <a:ext cx="5581650" cy="39022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kumimoji="1" lang="ja-JP" altLang="en-US" b="1" dirty="0">
                <a:solidFill>
                  <a:schemeClr val="accent3">
                    <a:lumMod val="50000"/>
                  </a:schemeClr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小山市国際交流協会　多文化共生部会主催事業</a:t>
            </a:r>
          </a:p>
        </p:txBody>
      </p:sp>
      <p:pic>
        <p:nvPicPr>
          <p:cNvPr id="11" name="コンテンツ プレースホルダー 10">
            <a:extLst>
              <a:ext uri="{FF2B5EF4-FFF2-40B4-BE49-F238E27FC236}">
                <a16:creationId xmlns:a16="http://schemas.microsoft.com/office/drawing/2014/main" id="{9599C612-EC42-2C60-32D4-E16834ECE9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1"/>
            <a:ext cx="1161487" cy="1161487"/>
          </a:xfrm>
        </p:spPr>
      </p:pic>
      <p:sp>
        <p:nvSpPr>
          <p:cNvPr id="12" name="テキスト プレースホルダー 4">
            <a:extLst>
              <a:ext uri="{FF2B5EF4-FFF2-40B4-BE49-F238E27FC236}">
                <a16:creationId xmlns:a16="http://schemas.microsoft.com/office/drawing/2014/main" id="{51780138-5FBD-DD2E-865B-521374BCEDE8}"/>
              </a:ext>
            </a:extLst>
          </p:cNvPr>
          <p:cNvSpPr txBox="1">
            <a:spLocks/>
          </p:cNvSpPr>
          <p:nvPr/>
        </p:nvSpPr>
        <p:spPr>
          <a:xfrm>
            <a:off x="148503" y="9416479"/>
            <a:ext cx="6542457" cy="390224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kumimoji="1" sz="15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5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35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dirty="0">
                <a:solidFill>
                  <a:schemeClr val="tx1"/>
                </a:solidFill>
              </a:rPr>
              <a:t>問い合わせ先：　小山市国際交流協会　　</a:t>
            </a:r>
            <a:r>
              <a:rPr lang="en-US" altLang="ja-JP" sz="1600" dirty="0">
                <a:solidFill>
                  <a:schemeClr val="tx1"/>
                </a:solidFill>
              </a:rPr>
              <a:t>TEL/FAX </a:t>
            </a:r>
            <a:r>
              <a:rPr lang="ja-JP" altLang="en-US" sz="1600" dirty="0">
                <a:solidFill>
                  <a:schemeClr val="tx1"/>
                </a:solidFill>
              </a:rPr>
              <a:t>　</a:t>
            </a:r>
            <a:r>
              <a:rPr lang="en-US" altLang="ja-JP" sz="1600" dirty="0">
                <a:solidFill>
                  <a:schemeClr val="tx1"/>
                </a:solidFill>
              </a:rPr>
              <a:t>0285-23-1042</a:t>
            </a:r>
            <a:r>
              <a:rPr lang="ja-JP" altLang="en-US" sz="1600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7A315E0C-3B1E-9209-4D04-9D0E4197686A}"/>
              </a:ext>
            </a:extLst>
          </p:cNvPr>
          <p:cNvSpPr txBox="1">
            <a:spLocks/>
          </p:cNvSpPr>
          <p:nvPr/>
        </p:nvSpPr>
        <p:spPr>
          <a:xfrm>
            <a:off x="224165" y="4237229"/>
            <a:ext cx="6410550" cy="1514452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kumimoji="1" sz="15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5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35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kumimoji="1"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100" b="1" dirty="0">
                <a:solidFill>
                  <a:schemeClr val="tx1"/>
                </a:solidFill>
                <a:latin typeface="HG正楷書体-PRO" panose="03000600000000000000" pitchFamily="66" charset="-128"/>
                <a:ea typeface="HG正楷書体-PRO" panose="03000600000000000000" pitchFamily="66" charset="-128"/>
              </a:rPr>
              <a:t> いろいろな中国茶をあじわってみましょう</a:t>
            </a:r>
            <a:endParaRPr lang="en-US" altLang="ja-JP" sz="2100" b="1" dirty="0">
              <a:solidFill>
                <a:schemeClr val="tx1"/>
              </a:solidFill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285750" indent="-285750">
              <a:buClr>
                <a:srgbClr val="FF6699"/>
              </a:buClr>
              <a:buFont typeface="Wingdings" panose="05000000000000000000" pitchFamily="2" charset="2"/>
              <a:buChar char="n"/>
            </a:pPr>
            <a:r>
              <a:rPr lang="ja-JP" altLang="en-US" b="1" dirty="0">
                <a:solidFill>
                  <a:schemeClr val="tx1"/>
                </a:solidFill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味の違いや効能を知ろう</a:t>
            </a:r>
            <a:endParaRPr lang="en-US" altLang="ja-JP" b="1" dirty="0">
              <a:solidFill>
                <a:schemeClr val="tx1"/>
              </a:solidFill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marL="285750" indent="-285750">
              <a:buClr>
                <a:srgbClr val="FF6699"/>
              </a:buClr>
              <a:buFont typeface="Wingdings" panose="05000000000000000000" pitchFamily="2" charset="2"/>
              <a:buChar char="n"/>
            </a:pPr>
            <a:r>
              <a:rPr lang="ja-JP" altLang="en-US" b="1" dirty="0">
                <a:solidFill>
                  <a:schemeClr val="tx1"/>
                </a:solidFill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プーアール茶、ジャスミン茶、みかん茶、鉄観音茶、一葉茶、珍しいお茶をご紹介します。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33BFD82-BCE1-9C2B-8E19-C559313FD625}"/>
              </a:ext>
            </a:extLst>
          </p:cNvPr>
          <p:cNvSpPr/>
          <p:nvPr/>
        </p:nvSpPr>
        <p:spPr>
          <a:xfrm>
            <a:off x="4903852" y="7589521"/>
            <a:ext cx="1625800" cy="1415726"/>
          </a:xfrm>
          <a:prstGeom prst="roundRect">
            <a:avLst>
              <a:gd name="adj" fmla="val 1384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CDF1FAE-40EC-DD3B-2AF4-A5831A5F8651}"/>
              </a:ext>
            </a:extLst>
          </p:cNvPr>
          <p:cNvSpPr txBox="1"/>
          <p:nvPr/>
        </p:nvSpPr>
        <p:spPr>
          <a:xfrm>
            <a:off x="4931408" y="8574360"/>
            <a:ext cx="1625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cap="none" dirty="0">
                <a:latin typeface="+mn-ea"/>
              </a:rPr>
              <a:t>こちらの</a:t>
            </a:r>
            <a:r>
              <a:rPr lang="en-US" altLang="ja-JP" sz="1050" cap="none" dirty="0">
                <a:latin typeface="+mn-ea"/>
              </a:rPr>
              <a:t>QR</a:t>
            </a:r>
            <a:r>
              <a:rPr lang="ja-JP" altLang="en-US" sz="1050" cap="none" dirty="0">
                <a:latin typeface="+mn-ea"/>
              </a:rPr>
              <a:t>コードから</a:t>
            </a:r>
            <a:r>
              <a:rPr lang="en-US" altLang="ja-JP" sz="1050" cap="none" dirty="0">
                <a:latin typeface="+mn-ea"/>
              </a:rPr>
              <a:t>Web</a:t>
            </a:r>
            <a:r>
              <a:rPr lang="ja-JP" altLang="en-US" sz="1050" cap="none" dirty="0">
                <a:latin typeface="+mn-ea"/>
              </a:rPr>
              <a:t>フォームが開きます。</a:t>
            </a:r>
            <a:endParaRPr lang="ja-JP" altLang="en-US" sz="105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FD74BE2-8DCC-7928-7347-CB70A908380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019" y="7678771"/>
            <a:ext cx="933465" cy="93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3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A4B5F87-751C-FFD8-D464-C5ACC3DA52AE}"/>
              </a:ext>
            </a:extLst>
          </p:cNvPr>
          <p:cNvSpPr/>
          <p:nvPr/>
        </p:nvSpPr>
        <p:spPr>
          <a:xfrm>
            <a:off x="189548" y="8496300"/>
            <a:ext cx="3239452" cy="1285963"/>
          </a:xfrm>
          <a:prstGeom prst="roundRect">
            <a:avLst>
              <a:gd name="adj" fmla="val 896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7F23467-4E1A-4575-8D57-F6C9D2505C07}"/>
              </a:ext>
            </a:extLst>
          </p:cNvPr>
          <p:cNvSpPr txBox="1"/>
          <p:nvPr/>
        </p:nvSpPr>
        <p:spPr>
          <a:xfrm>
            <a:off x="189548" y="110314"/>
            <a:ext cx="6615112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Let’s experience  foreign culture: Why don’t you drink Chinese Tea.</a:t>
            </a:r>
            <a:endParaRPr lang="en-US" altLang="ja-JP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: Saturday, December 20, 2025 10:00 to 12:00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Place: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Oyama Bunka(cultural) Center 2nd training room</a:t>
            </a: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       1-1-1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Chuou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chou Oyama city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Contents: </a:t>
            </a: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Enjoy several kinds of Chinese Tea.</a:t>
            </a: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Feel the difference of taste and effectiveness.</a:t>
            </a: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We present rare teas such as Pu-erh tea, Jasmine tea, Mandarin tea,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Tieguanyin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tea and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Ichiyo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tea.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Participation fee: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 yen/person for member, 200 yen/person for non-member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Capacity: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20 people (first come, first served)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Application requirements: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Elementary school students and above who lives in Oyama City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How to apply: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Web form or email( oyama6iea@tvoyama.ne.jp)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Application deadline: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Wednesday, December 10, 2025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Inquiry: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Oyama Internacional Exchange Association Tel 0285 23 1042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5F0F4C-B271-A921-655D-8BA02CED8B9F}"/>
              </a:ext>
            </a:extLst>
          </p:cNvPr>
          <p:cNvSpPr txBox="1"/>
          <p:nvPr/>
        </p:nvSpPr>
        <p:spPr>
          <a:xfrm>
            <a:off x="189548" y="5474319"/>
            <a:ext cx="6615112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ja-JP" sz="14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Experiencia cultural: Vamos a disfrutar con té chino.</a:t>
            </a:r>
            <a:endParaRPr lang="ja-JP" altLang="ja-JP" sz="14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Fecha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Sábado, 20 de diciembre de 2025, de 10:00 a 12:00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Lugar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Centro Cultural Oyama Bunka, Sala de Formación 2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1-1-1 Chuou chou, ciudad de Oyama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Objetivo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Disfrutar de diversas variedades de té chino.</a:t>
            </a:r>
            <a:endParaRPr lang="en-US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Sienta la diferencia en sabor y efectos.</a:t>
            </a:r>
            <a:endParaRPr lang="en-US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Presentaremos té exclusivo como el té Pu-erh, el té de jazmín, el té de mandarina, el té Tieguanyin y el té Ichiyo.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Cuota de participación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100 yenes por persona para miembros, 200 yenes por persona para no miembros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Capacidad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20 personas (por orden de llegada)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Requisitos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Estudiantes de primaria en adelante y residentes en la ciudad de Oyama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Cómo inscribirse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Formulario web o correo electrónico (oyama6iea@tvoyama.ne.jp) 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Fecha límite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Miércoles, 10 de diciembre de 2025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r>
              <a:rPr lang="es-ES" altLang="ja-JP" sz="1200" b="1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Consultas</a:t>
            </a:r>
            <a:r>
              <a:rPr lang="es-E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: Asociación de Intercambio Internacional de Oyama Tel.: 0285 23 1042</a:t>
            </a:r>
            <a:endParaRPr lang="ja-JP" altLang="ja-JP" sz="1200" kern="100" dirty="0">
              <a:effectLst/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C8E1CB-FF7A-ECB8-9481-C86C9D9FFC6B}"/>
              </a:ext>
            </a:extLst>
          </p:cNvPr>
          <p:cNvSpPr txBox="1"/>
          <p:nvPr/>
        </p:nvSpPr>
        <p:spPr>
          <a:xfrm>
            <a:off x="189548" y="8591035"/>
            <a:ext cx="3132800" cy="257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75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en-US" altLang="ja-JP" sz="1075" b="1" u="sng" dirty="0">
                <a:latin typeface="BIZ UDPゴシック" panose="020B0400000000000000" pitchFamily="50" charset="-128"/>
                <a:ea typeface="BIZ UDPゴシック" panose="020B0400000000000000" pitchFamily="50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</a:t>
            </a:r>
            <a:r>
              <a:rPr kumimoji="1" lang="ja-JP" altLang="en-US" sz="1075" b="1" u="sng" dirty="0">
                <a:latin typeface="BIZ UDPゴシック" panose="020B0400000000000000" pitchFamily="50" charset="-128"/>
                <a:ea typeface="BIZ UDPゴシック" panose="020B0400000000000000" pitchFamily="50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・申请活动</a:t>
            </a:r>
            <a:r>
              <a:rPr kumimoji="1" lang="ja-JP" altLang="en-US" sz="1075" b="1" u="sng" dirty="0">
                <a:solidFill>
                  <a:srgbClr val="0563C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・</a:t>
            </a:r>
            <a:r>
              <a:rPr kumimoji="1" lang="en-US" altLang="ja-JP" sz="1075" b="1" u="sng" dirty="0" err="1">
                <a:latin typeface="BIZ UDPゴシック" panose="020B0400000000000000" pitchFamily="50" charset="-128"/>
                <a:ea typeface="BIZ UDPゴシック" panose="020B0400000000000000" pitchFamily="50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aplicación</a:t>
            </a:r>
            <a:r>
              <a:rPr kumimoji="1" lang="en-US" altLang="ja-JP" sz="1075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075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532E7C9F-9D16-5B8B-2BC6-3D3AC8F656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23" y="8848798"/>
            <a:ext cx="933465" cy="933465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95AADE1-95A6-E7A2-B8E9-1BF21D6FAFC9}"/>
              </a:ext>
            </a:extLst>
          </p:cNvPr>
          <p:cNvSpPr txBox="1"/>
          <p:nvPr/>
        </p:nvSpPr>
        <p:spPr>
          <a:xfrm>
            <a:off x="1504488" y="9477730"/>
            <a:ext cx="1095172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latin typeface="Arial Narrow" panose="020B0606020202030204" pitchFamily="34" charset="0"/>
              </a:rPr>
              <a:t>（</a:t>
            </a:r>
            <a:r>
              <a:rPr kumimoji="1" lang="en-US" altLang="ja-JP" sz="1050" dirty="0">
                <a:latin typeface="Arial Narrow" panose="020B0606020202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Google Form</a:t>
            </a:r>
            <a:r>
              <a:rPr kumimoji="1" lang="ja-JP" altLang="en-US" sz="1050" dirty="0">
                <a:latin typeface="Arial Narrow" panose="020B0606020202030204" pitchFamily="34" charset="0"/>
              </a:rPr>
              <a:t>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6B6AF0-DC15-AE7D-911B-13309679E0FE}"/>
              </a:ext>
            </a:extLst>
          </p:cNvPr>
          <p:cNvSpPr txBox="1"/>
          <p:nvPr/>
        </p:nvSpPr>
        <p:spPr>
          <a:xfrm>
            <a:off x="189548" y="3039999"/>
            <a:ext cx="7142117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/>
              <a:t>体验外国文化—中国茶（品茶、沏茶）</a:t>
            </a:r>
          </a:p>
          <a:p>
            <a:r>
              <a:rPr lang="ja-JP" altLang="en-US" sz="1200" dirty="0"/>
              <a:t>日期：2025年12月20日（星期六）10:00～12:00</a:t>
            </a:r>
          </a:p>
          <a:p>
            <a:r>
              <a:rPr lang="ja-JP" altLang="en-US" sz="1200" dirty="0"/>
              <a:t>场所：小山市中央公民馆第2研修室</a:t>
            </a:r>
          </a:p>
          <a:p>
            <a:r>
              <a:rPr lang="ja-JP" altLang="en-US" sz="1200" dirty="0"/>
              <a:t>内容：品尝各种中国茶、熟知茶的知识</a:t>
            </a:r>
          </a:p>
          <a:p>
            <a:r>
              <a:rPr lang="ja-JP" altLang="en-US" sz="1200" dirty="0"/>
              <a:t>普洱茶 茉莉龙珠茶 小青柑茶 铁观音 苦丁茶</a:t>
            </a:r>
          </a:p>
          <a:p>
            <a:r>
              <a:rPr lang="ja-JP" altLang="en-US" sz="1200" dirty="0"/>
              <a:t>参加费：¥200（会员¥100）</a:t>
            </a:r>
          </a:p>
          <a:p>
            <a:r>
              <a:rPr lang="ja-JP" altLang="en-US" sz="1200" dirty="0"/>
              <a:t>募集人数：20人（额满为止）</a:t>
            </a:r>
          </a:p>
          <a:p>
            <a:r>
              <a:rPr lang="ja-JP" altLang="en-US" sz="1200" dirty="0"/>
              <a:t>集合地点：小山市中央公民馆第2研修室</a:t>
            </a:r>
          </a:p>
          <a:p>
            <a:r>
              <a:rPr lang="ja-JP" altLang="en-US" sz="1200" dirty="0"/>
              <a:t>集合时间：2025年12月20日上午10:00</a:t>
            </a:r>
          </a:p>
          <a:p>
            <a:r>
              <a:rPr lang="ja-JP" altLang="en-US" sz="1200" dirty="0"/>
              <a:t>申请资格：小山市在住的小学生以上</a:t>
            </a:r>
          </a:p>
          <a:p>
            <a:r>
              <a:rPr lang="ja-JP" altLang="en-US" sz="1200" dirty="0"/>
              <a:t>申请方法：线上申请或邮件</a:t>
            </a:r>
          </a:p>
          <a:p>
            <a:r>
              <a:rPr lang="ja-JP" altLang="en-US" sz="1200" dirty="0"/>
              <a:t>oyama6iea@tvoyama.ne.jp</a:t>
            </a:r>
          </a:p>
        </p:txBody>
      </p:sp>
    </p:spTree>
    <p:extLst>
      <p:ext uri="{BB962C8B-B14F-4D97-AF65-F5344CB8AC3E}">
        <p14:creationId xmlns:p14="http://schemas.microsoft.com/office/powerpoint/2010/main" val="864768339"/>
      </p:ext>
    </p:extLst>
  </p:cSld>
  <p:clrMapOvr>
    <a:masterClrMapping/>
  </p:clrMapOvr>
</p:sld>
</file>

<file path=ppt/theme/theme1.xml><?xml version="1.0" encoding="utf-8"?>
<a:theme xmlns:a="http://schemas.openxmlformats.org/drawingml/2006/main" name="パーセル">
  <a:themeElements>
    <a:clrScheme name="黄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パーセル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パーセル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TM10001115[[fn=パーセル]]</Template>
  <TotalTime>494</TotalTime>
  <Words>605</Words>
  <Application>Microsoft Office PowerPoint</Application>
  <PresentationFormat>A4 210 x 297 mm</PresentationFormat>
  <Paragraphs>58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BIZ UDPゴシック</vt:lpstr>
      <vt:lpstr>HGP教科書体</vt:lpstr>
      <vt:lpstr>HG正楷書体-PRO</vt:lpstr>
      <vt:lpstr>UD デジタル 教科書体 N-R</vt:lpstr>
      <vt:lpstr>游ゴシック</vt:lpstr>
      <vt:lpstr>Arial</vt:lpstr>
      <vt:lpstr>Arial Narrow</vt:lpstr>
      <vt:lpstr>Gill Sans MT</vt:lpstr>
      <vt:lpstr>Wingdings</vt:lpstr>
      <vt:lpstr>パーセル</vt:lpstr>
      <vt:lpstr>外国文化体験　　　 中国茶をたしなんでみませんか？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忠 伊藤</dc:creator>
  <cp:lastModifiedBy>和田 淳平</cp:lastModifiedBy>
  <cp:revision>13</cp:revision>
  <cp:lastPrinted>2025-11-26T03:13:41Z</cp:lastPrinted>
  <dcterms:created xsi:type="dcterms:W3CDTF">2025-09-26T05:31:54Z</dcterms:created>
  <dcterms:modified xsi:type="dcterms:W3CDTF">2025-11-26T04:04:41Z</dcterms:modified>
</cp:coreProperties>
</file>